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3"/>
  </p:notesMasterIdLst>
  <p:sldIdLst>
    <p:sldId id="256" r:id="rId2"/>
    <p:sldId id="319" r:id="rId3"/>
    <p:sldId id="359" r:id="rId4"/>
    <p:sldId id="397" r:id="rId5"/>
    <p:sldId id="398" r:id="rId6"/>
    <p:sldId id="399" r:id="rId7"/>
    <p:sldId id="400" r:id="rId8"/>
    <p:sldId id="401" r:id="rId9"/>
    <p:sldId id="414" r:id="rId10"/>
    <p:sldId id="654" r:id="rId11"/>
    <p:sldId id="361" r:id="rId12"/>
    <p:sldId id="587" r:id="rId13"/>
    <p:sldId id="653" r:id="rId14"/>
    <p:sldId id="655" r:id="rId15"/>
    <p:sldId id="656" r:id="rId16"/>
    <p:sldId id="657" r:id="rId17"/>
    <p:sldId id="658" r:id="rId18"/>
    <p:sldId id="346" r:id="rId19"/>
    <p:sldId id="357" r:id="rId20"/>
    <p:sldId id="440" r:id="rId21"/>
    <p:sldId id="34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63" d="100"/>
          <a:sy n="63" d="100"/>
        </p:scale>
        <p:origin x="23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55086-4508-46F8-B8AF-02CCFAFF424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D940C-3D17-4A1F-BD88-E903A58D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C21-AFE1-4982-9B88-5DBE5C41B38F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62261C21-AFE1-4982-9B88-5DBE5C41B38F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2261C21-AFE1-4982-9B88-5DBE5C41B38F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540EB44-58A0-4AB0-8437-B5CD93BE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1800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2 - Friday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18ABC7-A366-48A9-8A36-1979E97F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Monte Carlo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EFB59-4C8C-4D81-A032-EF55C83C7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dirty="0"/>
              <a:t>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8730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dirty="0"/>
              <a:t> library lets us produce random numbers</a:t>
            </a:r>
          </a:p>
          <a:p>
            <a:r>
              <a:rPr lang="en-US" dirty="0"/>
              <a:t>It has two functions that will be useful to us: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(a, b)</a:t>
            </a:r>
            <a:r>
              <a:rPr lang="en-US" dirty="0"/>
              <a:t>: Returns a random integer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where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/>
              <a:t> ≤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≤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random()</a:t>
            </a:r>
            <a:r>
              <a:rPr lang="en-US" dirty="0"/>
              <a:t>: Returns a random floating-point value from [0, 1)</a:t>
            </a:r>
          </a:p>
          <a:p>
            <a:r>
              <a:rPr lang="en-US" dirty="0"/>
              <a:t>To use them, import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dirty="0"/>
              <a:t> and then call the functions qualified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dirty="0"/>
              <a:t> followed by a period: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648200"/>
            <a:ext cx="10972800" cy="1905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t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random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dice = </a:t>
            </a:r>
            <a:r>
              <a:rPr lang="en-US" sz="2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random.randint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(1, 6)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percentage = </a:t>
            </a:r>
            <a:r>
              <a:rPr lang="en-US" sz="2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random.random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1128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approximation of </a:t>
            </a:r>
            <a:r>
              <a:rPr lang="el-GR" dirty="0"/>
              <a:t>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8913812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can do something called a </a:t>
            </a:r>
          </a:p>
          <a:p>
            <a:pPr>
              <a:buNone/>
            </a:pPr>
            <a:r>
              <a:rPr lang="en-US" dirty="0"/>
              <a:t>	Monte Carlo approximation of </a:t>
            </a:r>
            <a:r>
              <a:rPr lang="el-GR" dirty="0"/>
              <a:t>π</a:t>
            </a:r>
            <a:endParaRPr lang="en-US" dirty="0"/>
          </a:p>
          <a:p>
            <a:r>
              <a:rPr lang="en-US" dirty="0"/>
              <a:t>We "throw" darts at a 1 x 1 square</a:t>
            </a:r>
          </a:p>
          <a:p>
            <a:pPr>
              <a:buNone/>
            </a:pPr>
            <a:r>
              <a:rPr lang="en-US" dirty="0"/>
              <a:t>	 in the upper right corner of a </a:t>
            </a:r>
          </a:p>
          <a:p>
            <a:pPr>
              <a:buNone/>
            </a:pPr>
            <a:r>
              <a:rPr lang="en-US" dirty="0"/>
              <a:t>	circle with radius 1</a:t>
            </a:r>
          </a:p>
          <a:p>
            <a:r>
              <a:rPr lang="en-US" dirty="0"/>
              <a:t>We count the ones that fall inside the circle and divide by the total darts thrown</a:t>
            </a:r>
          </a:p>
          <a:p>
            <a:r>
              <a:rPr lang="en-US" dirty="0"/>
              <a:t> That fraction is an estimation of the area of one fourth of the circle</a:t>
            </a:r>
          </a:p>
          <a:p>
            <a:r>
              <a:rPr lang="en-US" dirty="0"/>
              <a:t>By multiplying by 4, we approximate </a:t>
            </a:r>
            <a:r>
              <a:rPr lang="el-GR" dirty="0"/>
              <a:t>π</a:t>
            </a:r>
            <a:endParaRPr lang="en-US" dirty="0"/>
          </a:p>
        </p:txBody>
      </p:sp>
      <p:grpSp>
        <p:nvGrpSpPr>
          <p:cNvPr id="6" name="Group 8"/>
          <p:cNvGrpSpPr/>
          <p:nvPr/>
        </p:nvGrpSpPr>
        <p:grpSpPr>
          <a:xfrm>
            <a:off x="9525000" y="1676400"/>
            <a:ext cx="2362201" cy="2361406"/>
            <a:chOff x="5715000" y="3582194"/>
            <a:chExt cx="2362201" cy="2361406"/>
          </a:xfrm>
        </p:grpSpPr>
        <p:sp>
          <p:nvSpPr>
            <p:cNvPr id="5" name="Rectangle 4"/>
            <p:cNvSpPr/>
            <p:nvPr/>
          </p:nvSpPr>
          <p:spPr>
            <a:xfrm>
              <a:off x="5715000" y="3733800"/>
              <a:ext cx="2209800" cy="2209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5747658" y="3766458"/>
              <a:ext cx="2133600" cy="2133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6134100" y="4229100"/>
              <a:ext cx="1295400" cy="1588"/>
            </a:xfrm>
            <a:prstGeom prst="straightConnector1">
              <a:avLst/>
            </a:prstGeom>
            <a:ln w="38100" cap="sq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0800000" flipH="1" flipV="1">
              <a:off x="6781801" y="4876800"/>
              <a:ext cx="1295400" cy="1588"/>
            </a:xfrm>
            <a:prstGeom prst="straightConnector1">
              <a:avLst/>
            </a:prstGeom>
            <a:ln w="38100" cap="sq">
              <a:solidFill>
                <a:schemeClr val="tx1"/>
              </a:solidFill>
              <a:miter lim="800000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10774681" y="224028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155681" y="246888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820400" y="269748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353800" y="198120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201400" y="266700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55681" y="205740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506200" y="269748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10799" y="1824336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cs typeface="Courier New" pitchFamily="49" charset="0"/>
              </a:rPr>
              <a:t>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53799" y="2967336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cs typeface="Courier New" pitchFamily="49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0165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1FFC-E6EC-4380-AA28-6252A473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approximation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34344-EE7C-4BD2-87A4-A3155A416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a function that performs the Monte Carlo approximation: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9EE626-3309-44D6-82CB-64553D9BBE88}"/>
              </a:ext>
            </a:extLst>
          </p:cNvPr>
          <p:cNvSpPr txBox="1">
            <a:spLocks/>
          </p:cNvSpPr>
          <p:nvPr/>
        </p:nvSpPr>
        <p:spPr>
          <a:xfrm>
            <a:off x="609600" y="3048000"/>
            <a:ext cx="10972800" cy="3505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t">
            <a:normAutofit fontScale="850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random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monteCarlo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(darts):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hits = 0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(darts):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x = </a:t>
            </a:r>
            <a:r>
              <a:rPr lang="en-US" sz="2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random.random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y = </a:t>
            </a:r>
            <a:r>
              <a:rPr lang="en-US" sz="2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random.random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x*x + y*y &lt;= 1.0: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 see if dart is in circle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 hits += 1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4.0 * hits / darts</a:t>
            </a:r>
          </a:p>
        </p:txBody>
      </p:sp>
    </p:spTree>
    <p:extLst>
      <p:ext uri="{BB962C8B-B14F-4D97-AF65-F5344CB8AC3E}">
        <p14:creationId xmlns:p14="http://schemas.microsoft.com/office/powerpoint/2010/main" val="20648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7E73AD-E70C-4B6E-B9B2-416D75901144}"/>
              </a:ext>
            </a:extLst>
          </p:cNvPr>
          <p:cNvSpPr/>
          <p:nvPr/>
        </p:nvSpPr>
        <p:spPr>
          <a:xfrm>
            <a:off x="8957880" y="2895603"/>
            <a:ext cx="2285991" cy="228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8EC13-2C50-41E5-A0B3-E5AB2D7F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the Monte Carlo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9E09-57D4-483E-8E64-547B08D8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192"/>
            <a:ext cx="7162796" cy="4625609"/>
          </a:xfrm>
        </p:spPr>
        <p:txBody>
          <a:bodyPr>
            <a:normAutofit/>
          </a:bodyPr>
          <a:lstStyle/>
          <a:p>
            <a:r>
              <a:rPr lang="en-US" dirty="0"/>
              <a:t>We can  use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en-US" dirty="0"/>
              <a:t> package to draw the darts that we "throw" when doing the Monte Carlo approximation</a:t>
            </a:r>
          </a:p>
          <a:p>
            <a:r>
              <a:rPr lang="en-US" dirty="0"/>
              <a:t>We need to do two things:</a:t>
            </a:r>
          </a:p>
          <a:p>
            <a:pPr lvl="1"/>
            <a:r>
              <a:rPr lang="en-US" dirty="0"/>
              <a:t>Scale the screen so that it's the right size for the dots we're drawing</a:t>
            </a:r>
          </a:p>
          <a:p>
            <a:pPr lvl="2"/>
            <a:r>
              <a:rPr lang="en-US" dirty="0"/>
              <a:t>We want the screen to go from (0, 0) up to (1, 1)</a:t>
            </a:r>
          </a:p>
          <a:p>
            <a:pPr lvl="1"/>
            <a:r>
              <a:rPr lang="en-US" dirty="0"/>
              <a:t>Draw a blue dot when the dart is in the circle and a red dot when it's not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F22244-CF09-4C51-8635-25DE2DF7413F}"/>
              </a:ext>
            </a:extLst>
          </p:cNvPr>
          <p:cNvCxnSpPr>
            <a:cxnSpLocks/>
          </p:cNvCxnSpPr>
          <p:nvPr/>
        </p:nvCxnSpPr>
        <p:spPr>
          <a:xfrm flipV="1">
            <a:off x="8957880" y="2590803"/>
            <a:ext cx="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9C4E41-BE29-4653-8DB7-44400DE6F2A1}"/>
              </a:ext>
            </a:extLst>
          </p:cNvPr>
          <p:cNvCxnSpPr>
            <a:cxnSpLocks/>
          </p:cNvCxnSpPr>
          <p:nvPr/>
        </p:nvCxnSpPr>
        <p:spPr>
          <a:xfrm>
            <a:off x="8957880" y="5181603"/>
            <a:ext cx="2590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5AA875E9-4552-486A-A72F-CC22357336D9}"/>
              </a:ext>
            </a:extLst>
          </p:cNvPr>
          <p:cNvSpPr/>
          <p:nvPr/>
        </p:nvSpPr>
        <p:spPr>
          <a:xfrm>
            <a:off x="6671888" y="2895603"/>
            <a:ext cx="4571986" cy="4571997"/>
          </a:xfrm>
          <a:prstGeom prst="arc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A4780-49A3-4891-91EE-48E083B4A371}"/>
              </a:ext>
            </a:extLst>
          </p:cNvPr>
          <p:cNvSpPr txBox="1"/>
          <p:nvPr/>
        </p:nvSpPr>
        <p:spPr>
          <a:xfrm>
            <a:off x="8128419" y="5230745"/>
            <a:ext cx="829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(o, 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4CC97-616E-490C-8E77-64D891307782}"/>
              </a:ext>
            </a:extLst>
          </p:cNvPr>
          <p:cNvSpPr txBox="1"/>
          <p:nvPr/>
        </p:nvSpPr>
        <p:spPr>
          <a:xfrm>
            <a:off x="10829142" y="5230746"/>
            <a:ext cx="829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(1, 0)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BB51F4-5490-4D67-B7A3-B5F357277C69}"/>
              </a:ext>
            </a:extLst>
          </p:cNvPr>
          <p:cNvSpPr txBox="1"/>
          <p:nvPr/>
        </p:nvSpPr>
        <p:spPr>
          <a:xfrm>
            <a:off x="8128419" y="2699111"/>
            <a:ext cx="829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(o, 1)</a:t>
            </a:r>
          </a:p>
        </p:txBody>
      </p:sp>
    </p:spTree>
    <p:extLst>
      <p:ext uri="{BB962C8B-B14F-4D97-AF65-F5344CB8AC3E}">
        <p14:creationId xmlns:p14="http://schemas.microsoft.com/office/powerpoint/2010/main" val="60342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AB2D4-A337-4B52-A0E1-7B11A821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the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88A5-94F1-4553-A0F5-97B915FFA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4092208"/>
          </a:xfrm>
        </p:spPr>
        <p:txBody>
          <a:bodyPr>
            <a:normAutofit fontScale="92500"/>
          </a:bodyPr>
          <a:lstStyle/>
          <a:p>
            <a:r>
              <a:rPr lang="en-US" dirty="0"/>
              <a:t>How far do the coordinates stretch on the normal turtle screen?</a:t>
            </a:r>
          </a:p>
          <a:p>
            <a:pPr lvl="1"/>
            <a:r>
              <a:rPr lang="en-US" dirty="0"/>
              <a:t>Who knows?!</a:t>
            </a:r>
          </a:p>
          <a:p>
            <a:r>
              <a:rPr lang="en-US" dirty="0"/>
              <a:t>However, we can get the screen with the following command (as long as we already imported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Then, we can set the minimum x, minimum y, maximum x, and maximum y with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setworldcoordinates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method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601A2D-2BFB-4641-B833-1557B7FD19A6}"/>
              </a:ext>
            </a:extLst>
          </p:cNvPr>
          <p:cNvSpPr txBox="1">
            <a:spLocks/>
          </p:cNvSpPr>
          <p:nvPr/>
        </p:nvSpPr>
        <p:spPr>
          <a:xfrm>
            <a:off x="609600" y="3886200"/>
            <a:ext cx="109728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t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screen =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turtle.Screen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AFBDA-895B-4841-A46A-9084E1E95647}"/>
              </a:ext>
            </a:extLst>
          </p:cNvPr>
          <p:cNvSpPr txBox="1">
            <a:spLocks/>
          </p:cNvSpPr>
          <p:nvPr/>
        </p:nvSpPr>
        <p:spPr>
          <a:xfrm>
            <a:off x="609600" y="5715000"/>
            <a:ext cx="109728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screen.setworldcoordinates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(0, 0, 1, 1)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#(0,0) to (1,1)</a:t>
            </a:r>
          </a:p>
        </p:txBody>
      </p:sp>
    </p:spTree>
    <p:extLst>
      <p:ext uri="{BB962C8B-B14F-4D97-AF65-F5344CB8AC3E}">
        <p14:creationId xmlns:p14="http://schemas.microsoft.com/office/powerpoint/2010/main" val="217786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6F28-9340-4459-BA66-66B03383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dots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A50DA-C6E2-4305-ABE0-7E3D99C99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draw a dot at a location, use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method followed by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dot()</a:t>
            </a:r>
            <a:r>
              <a:rPr lang="en-US" dirty="0"/>
              <a:t> method</a:t>
            </a:r>
          </a:p>
          <a:p>
            <a:r>
              <a:rPr lang="en-US" dirty="0"/>
              <a:t>Assuming you have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en-US" dirty="0"/>
              <a:t> object named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yertle</a:t>
            </a:r>
            <a:r>
              <a:rPr lang="en-US" dirty="0"/>
              <a:t>: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/>
              <a:t>Before</a:t>
            </a:r>
            <a:r>
              <a:rPr lang="en-US" dirty="0"/>
              <a:t> drawing a dot, you can set the color to draw by calling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color()</a:t>
            </a:r>
            <a:r>
              <a:rPr lang="en-US" dirty="0"/>
              <a:t> method with a color: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Before  drawing dots, put the turtle's tail up with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up()</a:t>
            </a:r>
            <a:r>
              <a:rPr lang="en-US" dirty="0"/>
              <a:t> method so that it doesn't draw lines everywhere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7C2623-332F-46B2-B566-D53D4863A209}"/>
              </a:ext>
            </a:extLst>
          </p:cNvPr>
          <p:cNvSpPr txBox="1">
            <a:spLocks/>
          </p:cNvSpPr>
          <p:nvPr/>
        </p:nvSpPr>
        <p:spPr>
          <a:xfrm>
            <a:off x="609600" y="2971800"/>
            <a:ext cx="109728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t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yertle.goto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(x, y)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yertle.dot()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7BE556-2B15-452A-A6CB-6B04C49F9310}"/>
              </a:ext>
            </a:extLst>
          </p:cNvPr>
          <p:cNvSpPr txBox="1">
            <a:spLocks/>
          </p:cNvSpPr>
          <p:nvPr/>
        </p:nvSpPr>
        <p:spPr>
          <a:xfrm>
            <a:off x="609600" y="4800600"/>
            <a:ext cx="109728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yertle.color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'blue'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48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3C59-1334-4F1A-811B-211067C3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Time for Assignments 1 and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9919F-C3A9-4D4E-8B18-C78CEDE0A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9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  <a:p>
            <a:pPr lvl="1"/>
            <a:r>
              <a:rPr lang="en-US" dirty="0"/>
              <a:t>Concatenation</a:t>
            </a:r>
          </a:p>
          <a:p>
            <a:pPr lvl="1"/>
            <a:r>
              <a:rPr lang="en-US" dirty="0"/>
              <a:t>Repetition</a:t>
            </a:r>
          </a:p>
          <a:p>
            <a:pPr lvl="1"/>
            <a:r>
              <a:rPr lang="en-US" dirty="0"/>
              <a:t>Indexing</a:t>
            </a:r>
          </a:p>
          <a:p>
            <a:pPr lvl="1"/>
            <a:r>
              <a:rPr lang="en-US" dirty="0"/>
              <a:t>Slicing</a:t>
            </a:r>
          </a:p>
          <a:p>
            <a:pPr lvl="1"/>
            <a:r>
              <a:rPr lang="en-US" dirty="0"/>
              <a:t>Searching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Selection statements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dirty="0"/>
              <a:t> library</a:t>
            </a:r>
          </a:p>
          <a:p>
            <a:r>
              <a:rPr lang="en-US" dirty="0"/>
              <a:t>Monte Carlo approximation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FCD34-6255-48F5-B115-BF4B57079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170" y="14681"/>
            <a:ext cx="6530830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230942-1464-4629-801D-24CFC5400F94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5257800" cy="640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/>
            <a:r>
              <a:rPr lang="en-US" dirty="0">
                <a:solidFill>
                  <a:schemeClr val="bg1"/>
                </a:solidFill>
              </a:rPr>
              <a:t>20 employers in the fields of Engineering and Computer Science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20 alumni members attending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Free professional LinkedIn headshots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Plenty of food and great conversations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Build new connections on LinkedIn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Door prizes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Network with people in your field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Learn about possible internships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Gain new insights about your major </a:t>
            </a:r>
          </a:p>
          <a:p>
            <a:pPr marL="216000" indent="-216000"/>
            <a:r>
              <a:rPr lang="en-US" dirty="0">
                <a:solidFill>
                  <a:schemeClr val="bg1"/>
                </a:solidFill>
              </a:rPr>
              <a:t>Required event for all sophomores </a:t>
            </a:r>
          </a:p>
        </p:txBody>
      </p:sp>
    </p:spTree>
    <p:extLst>
      <p:ext uri="{BB962C8B-B14F-4D97-AF65-F5344CB8AC3E}">
        <p14:creationId xmlns:p14="http://schemas.microsoft.com/office/powerpoint/2010/main" val="3206190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Section 3.2 of the textbook</a:t>
            </a:r>
          </a:p>
          <a:p>
            <a:r>
              <a:rPr lang="en-US" dirty="0"/>
              <a:t>Finish Assignment 1</a:t>
            </a:r>
          </a:p>
          <a:p>
            <a:pPr lvl="1"/>
            <a:r>
              <a:rPr lang="en-US" dirty="0"/>
              <a:t>Due tonight by midnight!</a:t>
            </a:r>
          </a:p>
          <a:p>
            <a:r>
              <a:rPr lang="en-US" dirty="0"/>
              <a:t>Work on Assignment 2</a:t>
            </a:r>
          </a:p>
          <a:p>
            <a:pPr lvl="1"/>
            <a:r>
              <a:rPr lang="en-US" dirty="0"/>
              <a:t>Due next Friday by midnight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Either/Or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you have to make a decision</a:t>
            </a:r>
          </a:p>
          <a:p>
            <a:r>
              <a:rPr lang="en-US" dirty="0"/>
              <a:t>If a condition is true, you go one way, if not, you go the other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If I win the lottery,</a:t>
            </a:r>
          </a:p>
          <a:p>
            <a:pPr lvl="2"/>
            <a:r>
              <a:rPr lang="en-US" dirty="0"/>
              <a:t>I'll buy a Lamborghini</a:t>
            </a:r>
          </a:p>
          <a:p>
            <a:pPr lvl="1"/>
            <a:r>
              <a:rPr lang="en-US" dirty="0"/>
              <a:t>Otherwise,</a:t>
            </a:r>
          </a:p>
          <a:p>
            <a:pPr lvl="2"/>
            <a:r>
              <a:rPr lang="en-US" dirty="0"/>
              <a:t>I'll cry myself to sleep</a:t>
            </a:r>
          </a:p>
        </p:txBody>
      </p:sp>
    </p:spTree>
    <p:extLst>
      <p:ext uri="{BB962C8B-B14F-4D97-AF65-F5344CB8AC3E}">
        <p14:creationId xmlns:p14="http://schemas.microsoft.com/office/powerpoint/2010/main" val="372073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the nature of this kind of condition</a:t>
            </a:r>
          </a:p>
          <a:p>
            <a:pPr lvl="1"/>
            <a:r>
              <a:rPr lang="en-US" dirty="0"/>
              <a:t>Both outcomes cannot happen</a:t>
            </a:r>
          </a:p>
          <a:p>
            <a:pPr lvl="1"/>
            <a:r>
              <a:rPr lang="en-US" dirty="0"/>
              <a:t>Either you buy a Lamborghini or cry yourself to sleep, never both</a:t>
            </a:r>
          </a:p>
          <a:p>
            <a:r>
              <a:rPr lang="en-US" dirty="0"/>
              <a:t>For these situations, we use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dirty="0"/>
              <a:t> construct</a:t>
            </a:r>
          </a:p>
        </p:txBody>
      </p:sp>
    </p:spTree>
    <p:extLst>
      <p:ext uri="{BB962C8B-B14F-4D97-AF65-F5344CB8AC3E}">
        <p14:creationId xmlns:p14="http://schemas.microsoft.com/office/powerpoint/2010/main" val="12460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52800" y="3657600"/>
            <a:ext cx="16764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if-else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133600"/>
            <a:ext cx="9144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19600" y="2132806"/>
            <a:ext cx="35052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72000" y="548640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Two different outcomes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4191000" y="4419601"/>
            <a:ext cx="4724400" cy="1666965"/>
            <a:chOff x="2667000" y="4419600"/>
            <a:chExt cx="3886200" cy="1666965"/>
          </a:xfrm>
        </p:grpSpPr>
        <p:sp>
          <p:nvSpPr>
            <p:cNvPr id="18" name="Rectangle 17"/>
            <p:cNvSpPr/>
            <p:nvPr/>
          </p:nvSpPr>
          <p:spPr>
            <a:xfrm>
              <a:off x="2667000" y="4419600"/>
              <a:ext cx="3886200" cy="762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Elbow Connector 22"/>
            <p:cNvCxnSpPr>
              <a:stCxn id="20" idx="3"/>
              <a:endCxn id="18" idx="3"/>
            </p:cNvCxnSpPr>
            <p:nvPr/>
          </p:nvCxnSpPr>
          <p:spPr>
            <a:xfrm flipV="1">
              <a:off x="6096000" y="4800600"/>
              <a:ext cx="457200" cy="1285965"/>
            </a:xfrm>
            <a:prstGeom prst="bentConnector3">
              <a:avLst>
                <a:gd name="adj1" fmla="val 361111"/>
              </a:avLst>
            </a:prstGeom>
            <a:ln w="508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/>
          <p:nvPr/>
        </p:nvGrpSpPr>
        <p:grpSpPr>
          <a:xfrm>
            <a:off x="4191000" y="2895600"/>
            <a:ext cx="4724400" cy="3190966"/>
            <a:chOff x="2667000" y="2895600"/>
            <a:chExt cx="3886200" cy="3190966"/>
          </a:xfrm>
        </p:grpSpPr>
        <p:sp>
          <p:nvSpPr>
            <p:cNvPr id="13" name="Rectangle 12"/>
            <p:cNvSpPr/>
            <p:nvPr/>
          </p:nvSpPr>
          <p:spPr>
            <a:xfrm>
              <a:off x="2667000" y="2895600"/>
              <a:ext cx="3886200" cy="762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Elbow Connector 25"/>
            <p:cNvCxnSpPr>
              <a:stCxn id="20" idx="1"/>
              <a:endCxn id="13" idx="1"/>
            </p:cNvCxnSpPr>
            <p:nvPr/>
          </p:nvCxnSpPr>
          <p:spPr>
            <a:xfrm rot="10800000">
              <a:off x="2667000" y="3276601"/>
              <a:ext cx="381000" cy="2809965"/>
            </a:xfrm>
            <a:prstGeom prst="bentConnector3">
              <a:avLst>
                <a:gd name="adj1" fmla="val 426667"/>
              </a:avLst>
            </a:prstGeom>
            <a:ln w="50800">
              <a:solidFill>
                <a:schemeClr val="accent5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325639" y="2150405"/>
            <a:ext cx="624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if condition : </a:t>
            </a:r>
          </a:p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	A statements</a:t>
            </a:r>
          </a:p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else :</a:t>
            </a:r>
          </a:p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	B statements</a:t>
            </a:r>
          </a:p>
          <a:p>
            <a:endParaRPr lang="en-US" sz="4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dirty="0"/>
              <a:t> example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133600"/>
            <a:ext cx="10972800" cy="220980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balance &lt; 0: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'You are in debt!'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'You have $' 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7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(balance)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/>
              <a:t> and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elif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9586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What if you have a list of mutually exclusive conditions?</a:t>
            </a:r>
          </a:p>
          <a:p>
            <a:r>
              <a:rPr lang="en-US" dirty="0"/>
              <a:t>You can tie all the possibilities together starting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, then for each additional condition, you use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/>
              <a:t> to check it, and then you can optionally end with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dirty="0"/>
              <a:t> if none of the other conditions were met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581400"/>
            <a:ext cx="10972800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92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index == 1: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'First'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index == 2: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'Second'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index == 3: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'Third'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(index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 + 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7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th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2806</TotalTime>
  <Words>884</Words>
  <Application>Microsoft Office PowerPoint</Application>
  <PresentationFormat>Widescreen</PresentationFormat>
  <Paragraphs>137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Corbel</vt:lpstr>
      <vt:lpstr>Courier New</vt:lpstr>
      <vt:lpstr>Wingdings</vt:lpstr>
      <vt:lpstr>Wingdings 2</vt:lpstr>
      <vt:lpstr>Wingdings 3</vt:lpstr>
      <vt:lpstr>Module</vt:lpstr>
      <vt:lpstr>COMP 1800</vt:lpstr>
      <vt:lpstr>Last time</vt:lpstr>
      <vt:lpstr>Questions?</vt:lpstr>
      <vt:lpstr>Else</vt:lpstr>
      <vt:lpstr>Either/Or</vt:lpstr>
      <vt:lpstr>Exclusivity</vt:lpstr>
      <vt:lpstr>Anatomy of an if-else</vt:lpstr>
      <vt:lpstr>else example</vt:lpstr>
      <vt:lpstr>if and elif</vt:lpstr>
      <vt:lpstr>Back to Monte Carlo</vt:lpstr>
      <vt:lpstr>Recall the random library</vt:lpstr>
      <vt:lpstr>Monte Carlo approximation of π</vt:lpstr>
      <vt:lpstr>Monte Carlo approximation function</vt:lpstr>
      <vt:lpstr>Drawing the Monte Carlo approximation</vt:lpstr>
      <vt:lpstr>Scaling the screen</vt:lpstr>
      <vt:lpstr>Drawing dots</vt:lpstr>
      <vt:lpstr>Work Time for Assignments 1 and 2</vt:lpstr>
      <vt:lpstr>Upcoming</vt:lpstr>
      <vt:lpstr>Next time…</vt:lpstr>
      <vt:lpstr>PowerPoint Presentation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177</dc:title>
  <dc:creator>Barry Wittman</dc:creator>
  <cp:lastModifiedBy>Wittman, Barry</cp:lastModifiedBy>
  <cp:revision>325</cp:revision>
  <dcterms:created xsi:type="dcterms:W3CDTF">2009-01-11T21:03:04Z</dcterms:created>
  <dcterms:modified xsi:type="dcterms:W3CDTF">2023-09-01T19:33:24Z</dcterms:modified>
</cp:coreProperties>
</file>